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FE6E6E"/>
    <a:srgbClr val="00FF00"/>
    <a:srgbClr val="5CD65C"/>
    <a:srgbClr val="33CC33"/>
    <a:srgbClr val="66FF33"/>
    <a:srgbClr val="FF5050"/>
    <a:srgbClr val="E6E6E6"/>
    <a:srgbClr val="3399FF"/>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260" autoAdjust="0"/>
    <p:restoredTop sz="94660"/>
  </p:normalViewPr>
  <p:slideViewPr>
    <p:cSldViewPr>
      <p:cViewPr varScale="1">
        <p:scale>
          <a:sx n="61" d="100"/>
          <a:sy n="61" d="100"/>
        </p:scale>
        <p:origin x="2851" y="6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850F5A2-1527-436E-9825-1F40BFD8246E}" type="datetimeFigureOut">
              <a:rPr kumimoji="1" lang="ja-JP" altLang="en-US" smtClean="0"/>
              <a:t>2023/7/14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4A4155E1-F4D9-49B3-825C-CE822BBF675D}" type="slidenum">
              <a:rPr kumimoji="1" lang="ja-JP" altLang="en-US" smtClean="0"/>
              <a:t>‹#›</a:t>
            </a:fld>
            <a:endParaRPr kumimoji="1" lang="ja-JP" altLang="en-US" dirty="0"/>
          </a:p>
        </p:txBody>
      </p:sp>
    </p:spTree>
    <p:extLst>
      <p:ext uri="{BB962C8B-B14F-4D97-AF65-F5344CB8AC3E}">
        <p14:creationId xmlns:p14="http://schemas.microsoft.com/office/powerpoint/2010/main" val="3696507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850F5A2-1527-436E-9825-1F40BFD8246E}" type="datetimeFigureOut">
              <a:rPr kumimoji="1" lang="ja-JP" altLang="en-US" smtClean="0"/>
              <a:t>2023/7/14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4A4155E1-F4D9-49B3-825C-CE822BBF675D}" type="slidenum">
              <a:rPr kumimoji="1" lang="ja-JP" altLang="en-US" smtClean="0"/>
              <a:t>‹#›</a:t>
            </a:fld>
            <a:endParaRPr kumimoji="1" lang="ja-JP" altLang="en-US" dirty="0"/>
          </a:p>
        </p:txBody>
      </p:sp>
    </p:spTree>
    <p:extLst>
      <p:ext uri="{BB962C8B-B14F-4D97-AF65-F5344CB8AC3E}">
        <p14:creationId xmlns:p14="http://schemas.microsoft.com/office/powerpoint/2010/main" val="2073913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850F5A2-1527-436E-9825-1F40BFD8246E}" type="datetimeFigureOut">
              <a:rPr kumimoji="1" lang="ja-JP" altLang="en-US" smtClean="0"/>
              <a:t>2023/7/14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4A4155E1-F4D9-49B3-825C-CE822BBF675D}" type="slidenum">
              <a:rPr kumimoji="1" lang="ja-JP" altLang="en-US" smtClean="0"/>
              <a:t>‹#›</a:t>
            </a:fld>
            <a:endParaRPr kumimoji="1" lang="ja-JP" altLang="en-US" dirty="0"/>
          </a:p>
        </p:txBody>
      </p:sp>
    </p:spTree>
    <p:extLst>
      <p:ext uri="{BB962C8B-B14F-4D97-AF65-F5344CB8AC3E}">
        <p14:creationId xmlns:p14="http://schemas.microsoft.com/office/powerpoint/2010/main" val="2393735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850F5A2-1527-436E-9825-1F40BFD8246E}" type="datetimeFigureOut">
              <a:rPr kumimoji="1" lang="ja-JP" altLang="en-US" smtClean="0"/>
              <a:t>2023/7/14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4A4155E1-F4D9-49B3-825C-CE822BBF675D}" type="slidenum">
              <a:rPr kumimoji="1" lang="ja-JP" altLang="en-US" smtClean="0"/>
              <a:t>‹#›</a:t>
            </a:fld>
            <a:endParaRPr kumimoji="1" lang="ja-JP" altLang="en-US" dirty="0"/>
          </a:p>
        </p:txBody>
      </p:sp>
    </p:spTree>
    <p:extLst>
      <p:ext uri="{BB962C8B-B14F-4D97-AF65-F5344CB8AC3E}">
        <p14:creationId xmlns:p14="http://schemas.microsoft.com/office/powerpoint/2010/main" val="1981384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850F5A2-1527-436E-9825-1F40BFD8246E}" type="datetimeFigureOut">
              <a:rPr kumimoji="1" lang="ja-JP" altLang="en-US" smtClean="0"/>
              <a:t>2023/7/14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4A4155E1-F4D9-49B3-825C-CE822BBF675D}" type="slidenum">
              <a:rPr kumimoji="1" lang="ja-JP" altLang="en-US" smtClean="0"/>
              <a:t>‹#›</a:t>
            </a:fld>
            <a:endParaRPr kumimoji="1" lang="ja-JP" altLang="en-US" dirty="0"/>
          </a:p>
        </p:txBody>
      </p:sp>
    </p:spTree>
    <p:extLst>
      <p:ext uri="{BB962C8B-B14F-4D97-AF65-F5344CB8AC3E}">
        <p14:creationId xmlns:p14="http://schemas.microsoft.com/office/powerpoint/2010/main" val="1521392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850F5A2-1527-436E-9825-1F40BFD8246E}" type="datetimeFigureOut">
              <a:rPr kumimoji="1" lang="ja-JP" altLang="en-US" smtClean="0"/>
              <a:t>2023/7/14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4A4155E1-F4D9-49B3-825C-CE822BBF675D}" type="slidenum">
              <a:rPr kumimoji="1" lang="ja-JP" altLang="en-US" smtClean="0"/>
              <a:t>‹#›</a:t>
            </a:fld>
            <a:endParaRPr kumimoji="1" lang="ja-JP" altLang="en-US" dirty="0"/>
          </a:p>
        </p:txBody>
      </p:sp>
    </p:spTree>
    <p:extLst>
      <p:ext uri="{BB962C8B-B14F-4D97-AF65-F5344CB8AC3E}">
        <p14:creationId xmlns:p14="http://schemas.microsoft.com/office/powerpoint/2010/main" val="174804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850F5A2-1527-436E-9825-1F40BFD8246E}" type="datetimeFigureOut">
              <a:rPr kumimoji="1" lang="ja-JP" altLang="en-US" smtClean="0"/>
              <a:t>2023/7/14</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4A4155E1-F4D9-49B3-825C-CE822BBF675D}" type="slidenum">
              <a:rPr kumimoji="1" lang="ja-JP" altLang="en-US" smtClean="0"/>
              <a:t>‹#›</a:t>
            </a:fld>
            <a:endParaRPr kumimoji="1" lang="ja-JP" altLang="en-US" dirty="0"/>
          </a:p>
        </p:txBody>
      </p:sp>
    </p:spTree>
    <p:extLst>
      <p:ext uri="{BB962C8B-B14F-4D97-AF65-F5344CB8AC3E}">
        <p14:creationId xmlns:p14="http://schemas.microsoft.com/office/powerpoint/2010/main" val="4246313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850F5A2-1527-436E-9825-1F40BFD8246E}" type="datetimeFigureOut">
              <a:rPr kumimoji="1" lang="ja-JP" altLang="en-US" smtClean="0"/>
              <a:t>2023/7/14</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4A4155E1-F4D9-49B3-825C-CE822BBF675D}" type="slidenum">
              <a:rPr kumimoji="1" lang="ja-JP" altLang="en-US" smtClean="0"/>
              <a:t>‹#›</a:t>
            </a:fld>
            <a:endParaRPr kumimoji="1" lang="ja-JP" altLang="en-US" dirty="0"/>
          </a:p>
        </p:txBody>
      </p:sp>
    </p:spTree>
    <p:extLst>
      <p:ext uri="{BB962C8B-B14F-4D97-AF65-F5344CB8AC3E}">
        <p14:creationId xmlns:p14="http://schemas.microsoft.com/office/powerpoint/2010/main" val="4249831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850F5A2-1527-436E-9825-1F40BFD8246E}" type="datetimeFigureOut">
              <a:rPr kumimoji="1" lang="ja-JP" altLang="en-US" smtClean="0"/>
              <a:t>2023/7/14</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4A4155E1-F4D9-49B3-825C-CE822BBF675D}" type="slidenum">
              <a:rPr kumimoji="1" lang="ja-JP" altLang="en-US" smtClean="0"/>
              <a:t>‹#›</a:t>
            </a:fld>
            <a:endParaRPr kumimoji="1" lang="ja-JP" altLang="en-US" dirty="0"/>
          </a:p>
        </p:txBody>
      </p:sp>
    </p:spTree>
    <p:extLst>
      <p:ext uri="{BB962C8B-B14F-4D97-AF65-F5344CB8AC3E}">
        <p14:creationId xmlns:p14="http://schemas.microsoft.com/office/powerpoint/2010/main" val="1510123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850F5A2-1527-436E-9825-1F40BFD8246E}" type="datetimeFigureOut">
              <a:rPr kumimoji="1" lang="ja-JP" altLang="en-US" smtClean="0"/>
              <a:t>2023/7/14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4A4155E1-F4D9-49B3-825C-CE822BBF675D}" type="slidenum">
              <a:rPr kumimoji="1" lang="ja-JP" altLang="en-US" smtClean="0"/>
              <a:t>‹#›</a:t>
            </a:fld>
            <a:endParaRPr kumimoji="1" lang="ja-JP" altLang="en-US" dirty="0"/>
          </a:p>
        </p:txBody>
      </p:sp>
    </p:spTree>
    <p:extLst>
      <p:ext uri="{BB962C8B-B14F-4D97-AF65-F5344CB8AC3E}">
        <p14:creationId xmlns:p14="http://schemas.microsoft.com/office/powerpoint/2010/main" val="3865503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850F5A2-1527-436E-9825-1F40BFD8246E}" type="datetimeFigureOut">
              <a:rPr kumimoji="1" lang="ja-JP" altLang="en-US" smtClean="0"/>
              <a:t>2023/7/14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4A4155E1-F4D9-49B3-825C-CE822BBF675D}" type="slidenum">
              <a:rPr kumimoji="1" lang="ja-JP" altLang="en-US" smtClean="0"/>
              <a:t>‹#›</a:t>
            </a:fld>
            <a:endParaRPr kumimoji="1" lang="ja-JP" altLang="en-US" dirty="0"/>
          </a:p>
        </p:txBody>
      </p:sp>
    </p:spTree>
    <p:extLst>
      <p:ext uri="{BB962C8B-B14F-4D97-AF65-F5344CB8AC3E}">
        <p14:creationId xmlns:p14="http://schemas.microsoft.com/office/powerpoint/2010/main" val="1394484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850F5A2-1527-436E-9825-1F40BFD8246E}" type="datetimeFigureOut">
              <a:rPr kumimoji="1" lang="ja-JP" altLang="en-US" smtClean="0"/>
              <a:t>2023/7/14</a:t>
            </a:fld>
            <a:endParaRPr kumimoji="1" lang="ja-JP" altLang="en-US" dirty="0"/>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4A4155E1-F4D9-49B3-825C-CE822BBF675D}" type="slidenum">
              <a:rPr kumimoji="1" lang="ja-JP" altLang="en-US" smtClean="0"/>
              <a:t>‹#›</a:t>
            </a:fld>
            <a:endParaRPr kumimoji="1" lang="ja-JP" altLang="en-US" dirty="0"/>
          </a:p>
        </p:txBody>
      </p:sp>
    </p:spTree>
    <p:extLst>
      <p:ext uri="{BB962C8B-B14F-4D97-AF65-F5344CB8AC3E}">
        <p14:creationId xmlns:p14="http://schemas.microsoft.com/office/powerpoint/2010/main" val="3339335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図 3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21160606">
            <a:off x="519972" y="3420389"/>
            <a:ext cx="316437" cy="353410"/>
          </a:xfrm>
          <a:prstGeom prst="rect">
            <a:avLst/>
          </a:prstGeom>
        </p:spPr>
      </p:pic>
      <p:sp>
        <p:nvSpPr>
          <p:cNvPr id="131" name="正方形/長方形 130"/>
          <p:cNvSpPr/>
          <p:nvPr/>
        </p:nvSpPr>
        <p:spPr>
          <a:xfrm>
            <a:off x="0" y="504056"/>
            <a:ext cx="6858000" cy="1789744"/>
          </a:xfrm>
          <a:prstGeom prst="rect">
            <a:avLst/>
          </a:prstGeom>
          <a:gradFill>
            <a:gsLst>
              <a:gs pos="0">
                <a:srgbClr val="00B0F0"/>
              </a:gs>
              <a:gs pos="10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4" name="タイトル 1"/>
          <p:cNvSpPr txBox="1">
            <a:spLocks/>
          </p:cNvSpPr>
          <p:nvPr/>
        </p:nvSpPr>
        <p:spPr>
          <a:xfrm rot="21437353">
            <a:off x="1292205" y="285183"/>
            <a:ext cx="4697653" cy="1440234"/>
          </a:xfrm>
          <a:prstGeom prst="rect">
            <a:avLst/>
          </a:prstGeom>
          <a:noFill/>
        </p:spPr>
        <p:txBody>
          <a:bodyPr vert="horz" lIns="36000" tIns="36000" rIns="36000" bIns="3600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200" dirty="0">
                <a:solidFill>
                  <a:schemeClr val="bg1"/>
                </a:solidFill>
                <a:latin typeface="HGP創英角ﾎﾟｯﾌﾟ体" panose="040B0A00000000000000" pitchFamily="50" charset="-128"/>
                <a:ea typeface="HGP創英角ﾎﾟｯﾌﾟ体" panose="040B0A00000000000000" pitchFamily="50" charset="-128"/>
              </a:rPr>
              <a:t>　　“</a:t>
            </a:r>
            <a:r>
              <a:rPr lang="ja-JP" altLang="en-US" sz="3200" u="sng" dirty="0">
                <a:solidFill>
                  <a:schemeClr val="bg1"/>
                </a:solidFill>
                <a:latin typeface="HGP創英角ﾎﾟｯﾌﾟ体" panose="040B0A00000000000000" pitchFamily="50" charset="-128"/>
                <a:ea typeface="HGP創英角ﾎﾟｯﾌﾟ体" panose="040B0A00000000000000" pitchFamily="50" charset="-128"/>
              </a:rPr>
              <a:t>ママのための”</a:t>
            </a:r>
            <a:endParaRPr lang="en-US" altLang="ja-JP" sz="3200" u="sng" dirty="0">
              <a:solidFill>
                <a:schemeClr val="bg1"/>
              </a:solidFill>
              <a:latin typeface="HGP創英角ﾎﾟｯﾌﾟ体" panose="040B0A00000000000000" pitchFamily="50" charset="-128"/>
              <a:ea typeface="HGP創英角ﾎﾟｯﾌﾟ体" panose="040B0A00000000000000" pitchFamily="50" charset="-128"/>
            </a:endParaRPr>
          </a:p>
          <a:p>
            <a:pPr algn="l"/>
            <a:r>
              <a:rPr lang="ja-JP" altLang="en-US" sz="3200" u="sng" dirty="0">
                <a:solidFill>
                  <a:schemeClr val="bg1"/>
                </a:solidFill>
                <a:latin typeface="HGP創英角ﾎﾟｯﾌﾟ体" panose="040B0A00000000000000" pitchFamily="50" charset="-128"/>
                <a:ea typeface="HGP創英角ﾎﾟｯﾌﾟ体" panose="040B0A00000000000000" pitchFamily="50" charset="-128"/>
              </a:rPr>
              <a:t>ハローワークセミナー</a:t>
            </a:r>
          </a:p>
        </p:txBody>
      </p:sp>
      <p:sp>
        <p:nvSpPr>
          <p:cNvPr id="2" name="タイトル 1"/>
          <p:cNvSpPr>
            <a:spLocks noGrp="1"/>
          </p:cNvSpPr>
          <p:nvPr>
            <p:ph type="ctrTitle"/>
          </p:nvPr>
        </p:nvSpPr>
        <p:spPr>
          <a:xfrm>
            <a:off x="4616155" y="1348966"/>
            <a:ext cx="2132048" cy="653349"/>
          </a:xfrm>
          <a:noFill/>
        </p:spPr>
        <p:txBody>
          <a:bodyPr lIns="36000" tIns="36000" rIns="36000" bIns="36000">
            <a:normAutofit/>
            <a:scene3d>
              <a:camera prst="orthographicFront">
                <a:rot lat="0" lon="0" rev="0"/>
              </a:camera>
              <a:lightRig rig="threePt" dir="t"/>
            </a:scene3d>
            <a:sp3d>
              <a:bevelT w="0" h="0"/>
            </a:sp3d>
          </a:bodyPr>
          <a:lstStyle/>
          <a:p>
            <a:r>
              <a:rPr kumimoji="1" lang="ja-JP" altLang="en-US" sz="2400" dirty="0" err="1">
                <a:solidFill>
                  <a:schemeClr val="accent6">
                    <a:lumMod val="75000"/>
                  </a:schemeClr>
                </a:solidFill>
                <a:latin typeface="HGP創英角ｺﾞｼｯｸUB" panose="020B0900000000000000" pitchFamily="50" charset="-128"/>
                <a:ea typeface="HGP創英角ｺﾞｼｯｸUB" panose="020B0900000000000000" pitchFamily="50" charset="-128"/>
              </a:rPr>
              <a:t>を開</a:t>
            </a:r>
            <a:r>
              <a:rPr kumimoji="1" lang="ja-JP" altLang="en-US" sz="2400" dirty="0">
                <a:solidFill>
                  <a:schemeClr val="accent6">
                    <a:lumMod val="75000"/>
                  </a:schemeClr>
                </a:solidFill>
                <a:latin typeface="HGP創英角ｺﾞｼｯｸUB" panose="020B0900000000000000" pitchFamily="50" charset="-128"/>
                <a:ea typeface="HGP創英角ｺﾞｼｯｸUB" panose="020B0900000000000000" pitchFamily="50" charset="-128"/>
              </a:rPr>
              <a:t>催します</a:t>
            </a:r>
            <a:r>
              <a:rPr kumimoji="1" lang="ja-JP" altLang="en-US" sz="1600" dirty="0">
                <a:solidFill>
                  <a:schemeClr val="accent6">
                    <a:lumMod val="75000"/>
                  </a:schemeClr>
                </a:solidFill>
                <a:latin typeface="HGP創英角ｺﾞｼｯｸUB" panose="020B0900000000000000" pitchFamily="50" charset="-128"/>
                <a:ea typeface="HGP創英角ｺﾞｼｯｸUB" panose="020B0900000000000000" pitchFamily="50" charset="-128"/>
              </a:rPr>
              <a:t> </a:t>
            </a:r>
            <a:r>
              <a:rPr kumimoji="1" lang="en-US" altLang="ja-JP" sz="2400" dirty="0">
                <a:solidFill>
                  <a:schemeClr val="accent6">
                    <a:lumMod val="75000"/>
                  </a:schemeClr>
                </a:solidFill>
                <a:latin typeface="HGP創英角ｺﾞｼｯｸUB" panose="020B0900000000000000" pitchFamily="50" charset="-128"/>
                <a:ea typeface="HGP創英角ｺﾞｼｯｸUB" panose="020B0900000000000000" pitchFamily="50" charset="-128"/>
              </a:rPr>
              <a:t>!</a:t>
            </a:r>
            <a:endParaRPr kumimoji="1" lang="ja-JP" altLang="en-US" sz="2400" dirty="0">
              <a:solidFill>
                <a:schemeClr val="accent6">
                  <a:lumMod val="75000"/>
                </a:schemeClr>
              </a:solidFill>
              <a:latin typeface="HGP創英角ｺﾞｼｯｸUB" panose="020B0900000000000000" pitchFamily="50" charset="-128"/>
              <a:ea typeface="HGP創英角ｺﾞｼｯｸUB" panose="020B0900000000000000" pitchFamily="50" charset="-128"/>
            </a:endParaRPr>
          </a:p>
        </p:txBody>
      </p:sp>
      <p:sp>
        <p:nvSpPr>
          <p:cNvPr id="102" name="タイトル 1"/>
          <p:cNvSpPr txBox="1">
            <a:spLocks/>
          </p:cNvSpPr>
          <p:nvPr/>
        </p:nvSpPr>
        <p:spPr>
          <a:xfrm>
            <a:off x="3938209" y="5015038"/>
            <a:ext cx="2809994" cy="775973"/>
          </a:xfrm>
          <a:prstGeom prst="rect">
            <a:avLst/>
          </a:prstGeom>
          <a:noFill/>
        </p:spPr>
        <p:txBody>
          <a:bodyPr vert="horz" lIns="36000" tIns="36000" rIns="36000" bIns="3600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600" b="1" dirty="0">
                <a:latin typeface="HG丸ｺﾞｼｯｸM-PRO" panose="020F0600000000000000" pitchFamily="50" charset="-128"/>
                <a:ea typeface="HG丸ｺﾞｼｯｸM-PRO" panose="020F0600000000000000" pitchFamily="50" charset="-128"/>
              </a:rPr>
              <a:t>栄区地域子育て支援拠点</a:t>
            </a:r>
            <a:endParaRPr lang="en-US" altLang="ja-JP" sz="1600" b="1" dirty="0">
              <a:latin typeface="HG丸ｺﾞｼｯｸM-PRO" panose="020F0600000000000000" pitchFamily="50" charset="-128"/>
              <a:ea typeface="HG丸ｺﾞｼｯｸM-PRO" panose="020F0600000000000000" pitchFamily="50" charset="-128"/>
            </a:endParaRPr>
          </a:p>
          <a:p>
            <a:pPr algn="l"/>
            <a:r>
              <a:rPr lang="ja-JP" altLang="en-US" sz="2400" b="1" dirty="0">
                <a:latin typeface="HG丸ｺﾞｼｯｸM-PRO" panose="020F0600000000000000" pitchFamily="50" charset="-128"/>
                <a:ea typeface="HG丸ｺﾞｼｯｸM-PRO" panose="020F0600000000000000" pitchFamily="50" charset="-128"/>
              </a:rPr>
              <a:t>　「にこりんく」</a:t>
            </a:r>
            <a:endParaRPr lang="en-US" altLang="ja-JP" sz="1400" b="1" dirty="0">
              <a:latin typeface="HG丸ｺﾞｼｯｸM-PRO" panose="020F0600000000000000" pitchFamily="50" charset="-128"/>
              <a:ea typeface="HG丸ｺﾞｼｯｸM-PRO" panose="020F0600000000000000" pitchFamily="50" charset="-128"/>
            </a:endParaRPr>
          </a:p>
        </p:txBody>
      </p:sp>
      <p:sp>
        <p:nvSpPr>
          <p:cNvPr id="133" name="タイトル 1"/>
          <p:cNvSpPr txBox="1">
            <a:spLocks/>
          </p:cNvSpPr>
          <p:nvPr/>
        </p:nvSpPr>
        <p:spPr>
          <a:xfrm>
            <a:off x="1149377" y="3065034"/>
            <a:ext cx="4292153" cy="1219638"/>
          </a:xfrm>
          <a:prstGeom prst="rect">
            <a:avLst/>
          </a:prstGeom>
          <a:noFill/>
        </p:spPr>
        <p:txBody>
          <a:bodyPr vert="horz" lIns="36000" tIns="36000" rIns="36000" bIns="3600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100" dirty="0">
                <a:latin typeface="HG丸ｺﾞｼｯｸM-PRO" panose="020F0600000000000000" pitchFamily="50" charset="-128"/>
                <a:ea typeface="HG丸ｺﾞｼｯｸM-PRO" panose="020F0600000000000000" pitchFamily="50" charset="-128"/>
              </a:rPr>
              <a:t>セミナー終了後に、それに引き続く形で個別の職業相談の時間を</a:t>
            </a:r>
            <a:endParaRPr lang="en-US" altLang="ja-JP" sz="1100" dirty="0">
              <a:latin typeface="HG丸ｺﾞｼｯｸM-PRO" panose="020F0600000000000000" pitchFamily="50" charset="-128"/>
              <a:ea typeface="HG丸ｺﾞｼｯｸM-PRO" panose="020F0600000000000000" pitchFamily="50" charset="-128"/>
            </a:endParaRPr>
          </a:p>
          <a:p>
            <a:pPr algn="l"/>
            <a:r>
              <a:rPr lang="ja-JP" altLang="en-US" sz="1100" dirty="0">
                <a:latin typeface="HG丸ｺﾞｼｯｸM-PRO" panose="020F0600000000000000" pitchFamily="50" charset="-128"/>
                <a:ea typeface="HG丸ｺﾞｼｯｸM-PRO" panose="020F0600000000000000" pitchFamily="50" charset="-128"/>
              </a:rPr>
              <a:t>３０分（１人まで）設けます。</a:t>
            </a:r>
            <a:endParaRPr lang="en-US" altLang="ja-JP" sz="1100" dirty="0">
              <a:latin typeface="HG丸ｺﾞｼｯｸM-PRO" panose="020F0600000000000000" pitchFamily="50" charset="-128"/>
              <a:ea typeface="HG丸ｺﾞｼｯｸM-PRO" panose="020F0600000000000000" pitchFamily="50" charset="-128"/>
            </a:endParaRPr>
          </a:p>
          <a:p>
            <a:pPr algn="l"/>
            <a:r>
              <a:rPr lang="ja-JP" altLang="en-US" sz="1100" dirty="0">
                <a:latin typeface="HG丸ｺﾞｼｯｸM-PRO" panose="020F0600000000000000" pitchFamily="50" charset="-128"/>
                <a:ea typeface="HG丸ｺﾞｼｯｸM-PRO" panose="020F0600000000000000" pitchFamily="50" charset="-128"/>
              </a:rPr>
              <a:t>仕事探しをすぐに始めたい方、仕事をしたいと思っているけれども、何から手を付けたらいいかわからない、今の状況でどうしたらいいのかわからないなどの相談も歓迎いたします。</a:t>
            </a:r>
            <a:endParaRPr lang="ja-JP" altLang="ja-JP" sz="1100" dirty="0">
              <a:latin typeface="HG丸ｺﾞｼｯｸM-PRO" panose="020F0600000000000000" pitchFamily="50" charset="-128"/>
              <a:ea typeface="HG丸ｺﾞｼｯｸM-PRO" panose="020F0600000000000000" pitchFamily="50" charset="-128"/>
            </a:endParaRPr>
          </a:p>
        </p:txBody>
      </p:sp>
      <p:sp>
        <p:nvSpPr>
          <p:cNvPr id="5" name="楕円 4"/>
          <p:cNvSpPr/>
          <p:nvPr/>
        </p:nvSpPr>
        <p:spPr>
          <a:xfrm>
            <a:off x="745552" y="314982"/>
            <a:ext cx="1171280" cy="80143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タイトル 1"/>
          <p:cNvSpPr txBox="1">
            <a:spLocks/>
          </p:cNvSpPr>
          <p:nvPr/>
        </p:nvSpPr>
        <p:spPr>
          <a:xfrm>
            <a:off x="552111" y="394654"/>
            <a:ext cx="1748084" cy="653349"/>
          </a:xfrm>
          <a:prstGeom prst="rect">
            <a:avLst/>
          </a:prstGeom>
          <a:noFill/>
        </p:spPr>
        <p:txBody>
          <a:bodyPr vert="horz" lIns="36000" tIns="36000" rIns="36000" bIns="36000" rtlCol="0" anchor="ctr">
            <a:normAutofit/>
            <a:scene3d>
              <a:camera prst="orthographicFront">
                <a:rot lat="0" lon="0" rev="0"/>
              </a:camera>
              <a:lightRig rig="threePt" dir="t"/>
            </a:scene3d>
            <a:sp3d>
              <a:bevelT w="0" h="0"/>
            </a:sp3d>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400" dirty="0">
                <a:solidFill>
                  <a:srgbClr val="FF5050"/>
                </a:solidFill>
                <a:latin typeface="HGP創英角ｺﾞｼｯｸUB" panose="020B0900000000000000" pitchFamily="50" charset="-128"/>
                <a:ea typeface="HGP創英角ｺﾞｼｯｸUB" panose="020B0900000000000000" pitchFamily="50" charset="-128"/>
              </a:rPr>
              <a:t>出張！</a:t>
            </a:r>
          </a:p>
        </p:txBody>
      </p:sp>
      <p:pic>
        <p:nvPicPr>
          <p:cNvPr id="3" name="図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857" y="519804"/>
            <a:ext cx="1147899" cy="1334767"/>
          </a:xfrm>
          <a:prstGeom prst="rect">
            <a:avLst/>
          </a:prstGeom>
        </p:spPr>
      </p:pic>
      <p:pic>
        <p:nvPicPr>
          <p:cNvPr id="135" name="図 13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02927" y="2959033"/>
            <a:ext cx="1329838" cy="1329838"/>
          </a:xfrm>
          <a:prstGeom prst="rect">
            <a:avLst/>
          </a:prstGeom>
        </p:spPr>
      </p:pic>
      <p:pic>
        <p:nvPicPr>
          <p:cNvPr id="17" name="図 1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8741" y="4499992"/>
            <a:ext cx="3444276" cy="1592706"/>
          </a:xfrm>
          <a:prstGeom prst="rect">
            <a:avLst/>
          </a:prstGeom>
        </p:spPr>
      </p:pic>
      <p:pic>
        <p:nvPicPr>
          <p:cNvPr id="18" name="図 1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050" y="6228184"/>
            <a:ext cx="1511647" cy="718035"/>
          </a:xfrm>
          <a:prstGeom prst="rect">
            <a:avLst/>
          </a:prstGeom>
        </p:spPr>
      </p:pic>
      <p:sp>
        <p:nvSpPr>
          <p:cNvPr id="138" name="タイトル 1"/>
          <p:cNvSpPr txBox="1">
            <a:spLocks/>
          </p:cNvSpPr>
          <p:nvPr/>
        </p:nvSpPr>
        <p:spPr>
          <a:xfrm>
            <a:off x="305284" y="4702637"/>
            <a:ext cx="3018724" cy="1346545"/>
          </a:xfrm>
          <a:prstGeom prst="rect">
            <a:avLst/>
          </a:prstGeom>
          <a:noFill/>
        </p:spPr>
        <p:txBody>
          <a:bodyPr vert="horz" lIns="36000" tIns="36000" rIns="36000" bIns="36000" rtlCol="0" anchor="ctr">
            <a:noAutofit/>
            <a:scene3d>
              <a:camera prst="orthographicFront">
                <a:rot lat="0" lon="0" rev="0"/>
              </a:camera>
              <a:lightRig rig="threePt" dir="t"/>
            </a:scene3d>
            <a:sp3d>
              <a:bevelT w="0" h="0"/>
            </a:sp3d>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dirty="0">
                <a:solidFill>
                  <a:schemeClr val="bg1"/>
                </a:solidFill>
                <a:latin typeface="HGP創英角ｺﾞｼｯｸUB" panose="020B0900000000000000" pitchFamily="50" charset="-128"/>
                <a:ea typeface="HGP創英角ｺﾞｼｯｸUB" panose="020B0900000000000000" pitchFamily="50" charset="-128"/>
              </a:rPr>
              <a:t>２０２３年</a:t>
            </a:r>
            <a:endParaRPr lang="en-US" altLang="ja-JP" sz="2000" dirty="0">
              <a:solidFill>
                <a:schemeClr val="bg1"/>
              </a:solidFill>
              <a:latin typeface="HGP創英角ｺﾞｼｯｸUB" panose="020B0900000000000000" pitchFamily="50" charset="-128"/>
              <a:ea typeface="HGP創英角ｺﾞｼｯｸUB" panose="020B0900000000000000" pitchFamily="50" charset="-128"/>
            </a:endParaRPr>
          </a:p>
          <a:p>
            <a:r>
              <a:rPr lang="ja-JP" altLang="en-US" sz="2800" dirty="0">
                <a:solidFill>
                  <a:schemeClr val="bg1"/>
                </a:solidFill>
                <a:latin typeface="HGP創英角ｺﾞｼｯｸUB" panose="020B0900000000000000" pitchFamily="50" charset="-128"/>
                <a:ea typeface="HGP創英角ｺﾞｼｯｸUB" panose="020B0900000000000000" pitchFamily="50" charset="-128"/>
              </a:rPr>
              <a:t>７月２０日（木）</a:t>
            </a:r>
            <a:endParaRPr lang="en-US" altLang="ja-JP" sz="2800" dirty="0">
              <a:solidFill>
                <a:schemeClr val="bg1"/>
              </a:solidFill>
              <a:latin typeface="HGP創英角ｺﾞｼｯｸUB" panose="020B0900000000000000" pitchFamily="50" charset="-128"/>
              <a:ea typeface="HGP創英角ｺﾞｼｯｸUB" panose="020B0900000000000000" pitchFamily="50" charset="-128"/>
            </a:endParaRPr>
          </a:p>
          <a:p>
            <a:r>
              <a:rPr lang="ja-JP" altLang="en-US" sz="1600" dirty="0">
                <a:solidFill>
                  <a:schemeClr val="bg1"/>
                </a:solidFill>
                <a:latin typeface="HGP創英角ｺﾞｼｯｸUB" panose="020B0900000000000000" pitchFamily="50" charset="-128"/>
                <a:ea typeface="HGP創英角ｺﾞｼｯｸUB" panose="020B0900000000000000" pitchFamily="50" charset="-128"/>
              </a:rPr>
              <a:t>セミナー１０</a:t>
            </a:r>
            <a:r>
              <a:rPr lang="en-US" altLang="ja-JP" sz="1600" dirty="0">
                <a:solidFill>
                  <a:schemeClr val="bg1"/>
                </a:solidFill>
                <a:latin typeface="HGP創英角ｺﾞｼｯｸUB" panose="020B0900000000000000" pitchFamily="50" charset="-128"/>
                <a:ea typeface="HGP創英角ｺﾞｼｯｸUB" panose="020B0900000000000000" pitchFamily="50" charset="-128"/>
              </a:rPr>
              <a:t>:</a:t>
            </a:r>
            <a:r>
              <a:rPr lang="ja-JP" altLang="en-US" sz="1600" dirty="0">
                <a:solidFill>
                  <a:schemeClr val="bg1"/>
                </a:solidFill>
                <a:latin typeface="HGP創英角ｺﾞｼｯｸUB" panose="020B0900000000000000" pitchFamily="50" charset="-128"/>
                <a:ea typeface="HGP創英角ｺﾞｼｯｸUB" panose="020B0900000000000000" pitchFamily="50" charset="-128"/>
              </a:rPr>
              <a:t>３０～１１：００</a:t>
            </a:r>
            <a:endParaRPr lang="en-US" altLang="ja-JP" sz="1600" dirty="0">
              <a:solidFill>
                <a:schemeClr val="bg1"/>
              </a:solidFill>
              <a:latin typeface="HGP創英角ｺﾞｼｯｸUB" panose="020B0900000000000000" pitchFamily="50" charset="-128"/>
              <a:ea typeface="HGP創英角ｺﾞｼｯｸUB" panose="020B0900000000000000" pitchFamily="50" charset="-128"/>
            </a:endParaRPr>
          </a:p>
          <a:p>
            <a:r>
              <a:rPr lang="ja-JP" altLang="en-US" sz="1600" dirty="0">
                <a:solidFill>
                  <a:schemeClr val="bg1"/>
                </a:solidFill>
                <a:latin typeface="HGP創英角ｺﾞｼｯｸUB" panose="020B0900000000000000" pitchFamily="50" charset="-128"/>
                <a:ea typeface="HGP創英角ｺﾞｼｯｸUB" panose="020B0900000000000000" pitchFamily="50" charset="-128"/>
              </a:rPr>
              <a:t>個別相談１１：００～１１：３０</a:t>
            </a:r>
            <a:endParaRPr lang="en-US" altLang="ja-JP" sz="1600" dirty="0">
              <a:solidFill>
                <a:schemeClr val="bg1"/>
              </a:solidFill>
              <a:latin typeface="HGP創英角ｺﾞｼｯｸUB" panose="020B0900000000000000" pitchFamily="50" charset="-128"/>
              <a:ea typeface="HGP創英角ｺﾞｼｯｸUB" panose="020B0900000000000000" pitchFamily="50" charset="-128"/>
            </a:endParaRPr>
          </a:p>
          <a:p>
            <a:endParaRPr lang="ja-JP" altLang="en-US" sz="16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39" name="タイトル 1"/>
          <p:cNvSpPr txBox="1">
            <a:spLocks/>
          </p:cNvSpPr>
          <p:nvPr/>
        </p:nvSpPr>
        <p:spPr>
          <a:xfrm>
            <a:off x="117050" y="6382884"/>
            <a:ext cx="1479077" cy="366064"/>
          </a:xfrm>
          <a:prstGeom prst="rect">
            <a:avLst/>
          </a:prstGeom>
          <a:noFill/>
        </p:spPr>
        <p:txBody>
          <a:bodyPr vert="horz" lIns="36000" tIns="36000" rIns="36000" bIns="36000" rtlCol="0" anchor="ctr">
            <a:noAutofit/>
            <a:scene3d>
              <a:camera prst="orthographicFront">
                <a:rot lat="0" lon="0" rev="0"/>
              </a:camera>
              <a:lightRig rig="threePt" dir="t"/>
            </a:scene3d>
            <a:sp3d>
              <a:bevelT w="0" h="0"/>
            </a:sp3d>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200" dirty="0">
                <a:solidFill>
                  <a:schemeClr val="bg1"/>
                </a:solidFill>
                <a:latin typeface="HGP創英角ｺﾞｼｯｸUB" panose="020B0900000000000000" pitchFamily="50" charset="-128"/>
                <a:ea typeface="HGP創英角ｺﾞｼｯｸUB" panose="020B0900000000000000" pitchFamily="50" charset="-128"/>
              </a:rPr>
              <a:t>内 容</a:t>
            </a:r>
          </a:p>
        </p:txBody>
      </p:sp>
      <p:sp>
        <p:nvSpPr>
          <p:cNvPr id="140" name="タイトル 1"/>
          <p:cNvSpPr txBox="1">
            <a:spLocks/>
          </p:cNvSpPr>
          <p:nvPr/>
        </p:nvSpPr>
        <p:spPr>
          <a:xfrm>
            <a:off x="1" y="-68200"/>
            <a:ext cx="6858000" cy="653349"/>
          </a:xfrm>
          <a:prstGeom prst="rect">
            <a:avLst/>
          </a:prstGeom>
          <a:noFill/>
        </p:spPr>
        <p:txBody>
          <a:bodyPr vert="horz" lIns="36000" tIns="36000" rIns="36000" bIns="36000" rtlCol="0" anchor="ctr">
            <a:normAutofit/>
            <a:scene3d>
              <a:camera prst="orthographicFront">
                <a:rot lat="0" lon="0" rev="0"/>
              </a:camera>
              <a:lightRig rig="threePt" dir="t"/>
            </a:scene3d>
            <a:sp3d>
              <a:bevelT w="0" h="0"/>
            </a:sp3d>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a:solidFill>
                  <a:srgbClr val="00B0F0"/>
                </a:solidFill>
                <a:latin typeface="HGP創英角ｺﾞｼｯｸUB" panose="020B0900000000000000" pitchFamily="50" charset="-128"/>
                <a:ea typeface="HGP創英角ｺﾞｼｯｸUB" panose="020B0900000000000000" pitchFamily="50" charset="-128"/>
              </a:rPr>
              <a:t>にこり</a:t>
            </a:r>
            <a:r>
              <a:rPr lang="ja-JP" altLang="en-US" sz="1800" dirty="0" err="1">
                <a:solidFill>
                  <a:srgbClr val="00B0F0"/>
                </a:solidFill>
                <a:latin typeface="HGP創英角ｺﾞｼｯｸUB" panose="020B0900000000000000" pitchFamily="50" charset="-128"/>
                <a:ea typeface="HGP創英角ｺﾞｼｯｸUB" panose="020B0900000000000000" pitchFamily="50" charset="-128"/>
              </a:rPr>
              <a:t>んく　</a:t>
            </a:r>
            <a:r>
              <a:rPr lang="ja-JP" altLang="en-US" sz="1800" dirty="0">
                <a:solidFill>
                  <a:srgbClr val="00B0F0"/>
                </a:solidFill>
                <a:latin typeface="HGP創英角ｺﾞｼｯｸUB" panose="020B0900000000000000" pitchFamily="50" charset="-128"/>
                <a:ea typeface="HGP創英角ｺﾞｼｯｸUB" panose="020B0900000000000000" pitchFamily="50" charset="-128"/>
              </a:rPr>
              <a:t>＆ マザーズハローワーク横浜</a:t>
            </a:r>
          </a:p>
        </p:txBody>
      </p:sp>
      <p:sp>
        <p:nvSpPr>
          <p:cNvPr id="141" name="楕円 140"/>
          <p:cNvSpPr/>
          <p:nvPr/>
        </p:nvSpPr>
        <p:spPr>
          <a:xfrm>
            <a:off x="934504" y="1620570"/>
            <a:ext cx="2395294" cy="48793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2" name="タイトル 1"/>
          <p:cNvSpPr txBox="1">
            <a:spLocks/>
          </p:cNvSpPr>
          <p:nvPr/>
        </p:nvSpPr>
        <p:spPr>
          <a:xfrm>
            <a:off x="1157872" y="1532843"/>
            <a:ext cx="2011760" cy="653349"/>
          </a:xfrm>
          <a:prstGeom prst="rect">
            <a:avLst/>
          </a:prstGeom>
          <a:noFill/>
        </p:spPr>
        <p:txBody>
          <a:bodyPr vert="horz" lIns="36000" tIns="36000" rIns="36000" bIns="36000" rtlCol="0" anchor="ctr">
            <a:normAutofit/>
            <a:scene3d>
              <a:camera prst="orthographicFront">
                <a:rot lat="0" lon="0" rev="0"/>
              </a:camera>
              <a:lightRig rig="threePt" dir="t"/>
            </a:scene3d>
            <a:sp3d>
              <a:bevelT w="0" h="0"/>
            </a:sp3d>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200" dirty="0">
                <a:solidFill>
                  <a:srgbClr val="FF5050"/>
                </a:solidFill>
                <a:latin typeface="HGP創英角ｺﾞｼｯｸUB" panose="020B0900000000000000" pitchFamily="50" charset="-128"/>
                <a:ea typeface="HGP創英角ｺﾞｼｯｸUB" panose="020B0900000000000000" pitchFamily="50" charset="-128"/>
              </a:rPr>
              <a:t>ハローワークがあなたの街に！</a:t>
            </a:r>
          </a:p>
        </p:txBody>
      </p:sp>
      <p:sp>
        <p:nvSpPr>
          <p:cNvPr id="9" name="タイトル 1"/>
          <p:cNvSpPr txBox="1">
            <a:spLocks/>
          </p:cNvSpPr>
          <p:nvPr/>
        </p:nvSpPr>
        <p:spPr>
          <a:xfrm>
            <a:off x="125458" y="2270445"/>
            <a:ext cx="5152011" cy="1005411"/>
          </a:xfrm>
          <a:prstGeom prst="rect">
            <a:avLst/>
          </a:prstGeom>
          <a:noFill/>
        </p:spPr>
        <p:txBody>
          <a:bodyPr vert="horz" lIns="36000" tIns="36000" rIns="36000" bIns="3600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200" dirty="0">
                <a:latin typeface="HG丸ｺﾞｼｯｸM-PRO" panose="020F0600000000000000" pitchFamily="50" charset="-128"/>
                <a:ea typeface="HG丸ｺﾞｼｯｸM-PRO" panose="020F0600000000000000" pitchFamily="50" charset="-128"/>
              </a:rPr>
              <a:t>　</a:t>
            </a:r>
            <a:r>
              <a:rPr lang="ja-JP" altLang="ja-JP" sz="1200" dirty="0">
                <a:latin typeface="HG丸ｺﾞｼｯｸM-PRO" panose="020F0600000000000000" pitchFamily="50" charset="-128"/>
                <a:ea typeface="HG丸ｺﾞｼｯｸM-PRO" panose="020F0600000000000000" pitchFamily="50" charset="-128"/>
              </a:rPr>
              <a:t>マザーズハローワーク横浜と、地域の子育て応援施設がコラボして、就職と子育ての両立を考えたセミナー</a:t>
            </a:r>
            <a:r>
              <a:rPr lang="ja-JP" altLang="en-US" sz="1200" dirty="0">
                <a:latin typeface="HG丸ｺﾞｼｯｸM-PRO" panose="020F0600000000000000" pitchFamily="50" charset="-128"/>
                <a:ea typeface="HG丸ｺﾞｼｯｸM-PRO" panose="020F0600000000000000" pitchFamily="50" charset="-128"/>
              </a:rPr>
              <a:t>と、出張職業相談</a:t>
            </a:r>
            <a:r>
              <a:rPr lang="ja-JP" altLang="ja-JP" sz="1200" dirty="0">
                <a:latin typeface="HG丸ｺﾞｼｯｸM-PRO" panose="020F0600000000000000" pitchFamily="50" charset="-128"/>
                <a:ea typeface="HG丸ｺﾞｼｯｸM-PRO" panose="020F0600000000000000" pitchFamily="50" charset="-128"/>
              </a:rPr>
              <a:t>を開催し</a:t>
            </a:r>
            <a:r>
              <a:rPr lang="ja-JP" altLang="en-US" sz="1200" dirty="0">
                <a:latin typeface="HG丸ｺﾞｼｯｸM-PRO" panose="020F0600000000000000" pitchFamily="50" charset="-128"/>
                <a:ea typeface="HG丸ｺﾞｼｯｸM-PRO" panose="020F0600000000000000" pitchFamily="50" charset="-128"/>
              </a:rPr>
              <a:t>てい</a:t>
            </a:r>
            <a:r>
              <a:rPr lang="ja-JP" altLang="ja-JP" sz="1200" dirty="0">
                <a:latin typeface="HG丸ｺﾞｼｯｸM-PRO" panose="020F0600000000000000" pitchFamily="50" charset="-128"/>
                <a:ea typeface="HG丸ｺﾞｼｯｸM-PRO" panose="020F0600000000000000" pitchFamily="50" charset="-128"/>
              </a:rPr>
              <a:t>ます。</a:t>
            </a:r>
          </a:p>
          <a:p>
            <a:pPr algn="l"/>
            <a:r>
              <a:rPr lang="ja-JP" altLang="en-US" sz="1200" dirty="0">
                <a:latin typeface="HG丸ｺﾞｼｯｸM-PRO" panose="020F0600000000000000" pitchFamily="50" charset="-128"/>
                <a:ea typeface="HG丸ｺﾞｼｯｸM-PRO" panose="020F0600000000000000" pitchFamily="50" charset="-128"/>
              </a:rPr>
              <a:t>　皆さんの街にお邪魔し、お近くでの開催ですので、お気軽にお話</a:t>
            </a:r>
            <a:r>
              <a:rPr lang="ja-JP" altLang="ja-JP" sz="1200" dirty="0">
                <a:latin typeface="HG丸ｺﾞｼｯｸM-PRO" panose="020F0600000000000000" pitchFamily="50" charset="-128"/>
                <a:ea typeface="HG丸ｺﾞｼｯｸM-PRO" panose="020F0600000000000000" pitchFamily="50" charset="-128"/>
              </a:rPr>
              <a:t>を聞くことができます。</a:t>
            </a:r>
          </a:p>
          <a:p>
            <a:pPr algn="l"/>
            <a:r>
              <a:rPr lang="ja-JP" altLang="en-US" sz="1200" dirty="0">
                <a:latin typeface="HG丸ｺﾞｼｯｸM-PRO" panose="020F0600000000000000" pitchFamily="50" charset="-128"/>
                <a:ea typeface="HG丸ｺﾞｼｯｸM-PRO" panose="020F0600000000000000" pitchFamily="50" charset="-128"/>
              </a:rPr>
              <a:t>　</a:t>
            </a:r>
            <a:r>
              <a:rPr lang="ja-JP" altLang="ja-JP" sz="1200" dirty="0">
                <a:latin typeface="HG丸ｺﾞｼｯｸM-PRO" panose="020F0600000000000000" pitchFamily="50" charset="-128"/>
                <a:ea typeface="HG丸ｺﾞｼｯｸM-PRO" panose="020F0600000000000000" pitchFamily="50" charset="-128"/>
              </a:rPr>
              <a:t>持ち物は必要ありません。お気軽に話を聞いて</a:t>
            </a:r>
            <a:r>
              <a:rPr lang="ja-JP" altLang="en-US" sz="1200" dirty="0">
                <a:latin typeface="HG丸ｺﾞｼｯｸM-PRO" panose="020F0600000000000000" pitchFamily="50" charset="-128"/>
                <a:ea typeface="HG丸ｺﾞｼｯｸM-PRO" panose="020F0600000000000000" pitchFamily="50" charset="-128"/>
              </a:rPr>
              <a:t>み</a:t>
            </a:r>
            <a:r>
              <a:rPr lang="ja-JP" altLang="ja-JP" sz="1200" dirty="0">
                <a:latin typeface="HG丸ｺﾞｼｯｸM-PRO" panose="020F0600000000000000" pitchFamily="50" charset="-128"/>
                <a:ea typeface="HG丸ｺﾞｼｯｸM-PRO" panose="020F0600000000000000" pitchFamily="50" charset="-128"/>
              </a:rPr>
              <a:t>ませんか？</a:t>
            </a:r>
          </a:p>
        </p:txBody>
      </p:sp>
      <p:pic>
        <p:nvPicPr>
          <p:cNvPr id="23" name="図 2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757271" y="6182696"/>
            <a:ext cx="657994" cy="809009"/>
          </a:xfrm>
          <a:prstGeom prst="rect">
            <a:avLst/>
          </a:prstGeom>
        </p:spPr>
      </p:pic>
      <p:pic>
        <p:nvPicPr>
          <p:cNvPr id="24" name="図 2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623835" y="4427721"/>
            <a:ext cx="3187027" cy="627654"/>
          </a:xfrm>
          <a:prstGeom prst="rect">
            <a:avLst/>
          </a:prstGeom>
        </p:spPr>
      </p:pic>
      <p:sp>
        <p:nvSpPr>
          <p:cNvPr id="143" name="タイトル 1"/>
          <p:cNvSpPr txBox="1">
            <a:spLocks/>
          </p:cNvSpPr>
          <p:nvPr/>
        </p:nvSpPr>
        <p:spPr>
          <a:xfrm>
            <a:off x="3472379" y="4547250"/>
            <a:ext cx="3466062" cy="366064"/>
          </a:xfrm>
          <a:prstGeom prst="rect">
            <a:avLst/>
          </a:prstGeom>
          <a:noFill/>
        </p:spPr>
        <p:txBody>
          <a:bodyPr vert="horz" lIns="36000" tIns="36000" rIns="36000" bIns="36000" rtlCol="0" anchor="ctr">
            <a:noAutofit/>
            <a:scene3d>
              <a:camera prst="orthographicFront">
                <a:rot lat="0" lon="0" rev="0"/>
              </a:camera>
              <a:lightRig rig="threePt" dir="t"/>
            </a:scene3d>
            <a:sp3d>
              <a:bevelT w="0" h="0"/>
            </a:sp3d>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400" dirty="0">
                <a:solidFill>
                  <a:schemeClr val="bg1"/>
                </a:solidFill>
                <a:latin typeface="HGP創英角ｺﾞｼｯｸUB" panose="020B0900000000000000" pitchFamily="50" charset="-128"/>
                <a:ea typeface="HGP創英角ｺﾞｼｯｸUB" panose="020B0900000000000000" pitchFamily="50" charset="-128"/>
              </a:rPr>
              <a:t>場所・お問い合わせ</a:t>
            </a:r>
          </a:p>
        </p:txBody>
      </p:sp>
      <p:cxnSp>
        <p:nvCxnSpPr>
          <p:cNvPr id="50" name="直線コネクタ 49"/>
          <p:cNvCxnSpPr/>
          <p:nvPr/>
        </p:nvCxnSpPr>
        <p:spPr>
          <a:xfrm flipH="1" flipV="1">
            <a:off x="3517395" y="6213990"/>
            <a:ext cx="14021" cy="2822103"/>
          </a:xfrm>
          <a:prstGeom prst="line">
            <a:avLst/>
          </a:prstGeom>
          <a:ln w="47625" cap="rnd">
            <a:solidFill>
              <a:srgbClr val="FE6E6E"/>
            </a:solidFill>
            <a:prstDash val="dash"/>
          </a:ln>
        </p:spPr>
        <p:style>
          <a:lnRef idx="1">
            <a:schemeClr val="accent1"/>
          </a:lnRef>
          <a:fillRef idx="0">
            <a:schemeClr val="accent1"/>
          </a:fillRef>
          <a:effectRef idx="0">
            <a:schemeClr val="accent1"/>
          </a:effectRef>
          <a:fontRef idx="minor">
            <a:schemeClr val="tx1"/>
          </a:fontRef>
        </p:style>
      </p:cxnSp>
      <p:sp>
        <p:nvSpPr>
          <p:cNvPr id="144" name="タイトル 1"/>
          <p:cNvSpPr txBox="1">
            <a:spLocks/>
          </p:cNvSpPr>
          <p:nvPr/>
        </p:nvSpPr>
        <p:spPr>
          <a:xfrm>
            <a:off x="3656303" y="5731360"/>
            <a:ext cx="3251088" cy="3091517"/>
          </a:xfrm>
          <a:prstGeom prst="rect">
            <a:avLst/>
          </a:prstGeom>
          <a:noFill/>
        </p:spPr>
        <p:txBody>
          <a:bodyPr vert="horz" lIns="36000" tIns="36000" rIns="36000" bIns="3600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400" b="1" dirty="0">
                <a:latin typeface="HG丸ｺﾞｼｯｸM-PRO" panose="020F0600000000000000" pitchFamily="50" charset="-128"/>
                <a:ea typeface="HG丸ｺﾞｼｯｸM-PRO" panose="020F0600000000000000" pitchFamily="50" charset="-128"/>
              </a:rPr>
              <a:t>横浜市栄区桂町７１１</a:t>
            </a:r>
            <a:endParaRPr lang="en-US" altLang="ja-JP" sz="1400" b="1" dirty="0">
              <a:latin typeface="HG丸ｺﾞｼｯｸM-PRO" panose="020F0600000000000000" pitchFamily="50" charset="-128"/>
              <a:ea typeface="HG丸ｺﾞｼｯｸM-PRO" panose="020F0600000000000000" pitchFamily="50" charset="-128"/>
            </a:endParaRPr>
          </a:p>
          <a:p>
            <a:pPr algn="l"/>
            <a:r>
              <a:rPr lang="ja-JP" altLang="en-US" sz="1400" b="1" dirty="0">
                <a:latin typeface="HG丸ｺﾞｼｯｸM-PRO" panose="020F0600000000000000" pitchFamily="50" charset="-128"/>
                <a:ea typeface="HG丸ｺﾞｼｯｸM-PRO" panose="020F0600000000000000" pitchFamily="50" charset="-128"/>
              </a:rPr>
              <a:t>さかえ次世代交流ステーション１Ｆ</a:t>
            </a:r>
            <a:endParaRPr lang="en-US" altLang="ja-JP" sz="2000" b="1" dirty="0">
              <a:latin typeface="HG丸ｺﾞｼｯｸM-PRO" panose="020F0600000000000000" pitchFamily="50" charset="-128"/>
              <a:ea typeface="HG丸ｺﾞｼｯｸM-PRO" panose="020F0600000000000000" pitchFamily="50" charset="-128"/>
            </a:endParaRPr>
          </a:p>
          <a:p>
            <a:pPr algn="l"/>
            <a:endParaRPr lang="en-US" altLang="ja-JP" sz="1400" b="1" dirty="0">
              <a:latin typeface="HG丸ｺﾞｼｯｸM-PRO" panose="020F0600000000000000" pitchFamily="50" charset="-128"/>
              <a:ea typeface="HG丸ｺﾞｼｯｸM-PRO" panose="020F0600000000000000" pitchFamily="50" charset="-128"/>
            </a:endParaRPr>
          </a:p>
          <a:p>
            <a:pPr algn="l"/>
            <a:r>
              <a:rPr lang="ja-JP" altLang="en-US" sz="1400" b="1" dirty="0">
                <a:latin typeface="HG丸ｺﾞｼｯｸM-PRO" panose="020F0600000000000000" pitchFamily="50" charset="-128"/>
                <a:ea typeface="HG丸ｺﾞｼｯｸM-PRO" panose="020F0600000000000000" pitchFamily="50" charset="-128"/>
              </a:rPr>
              <a:t>お申し込みは</a:t>
            </a:r>
            <a:r>
              <a:rPr lang="ja-JP" altLang="en-US" sz="1600" b="1" u="sng" dirty="0">
                <a:solidFill>
                  <a:srgbClr val="FF0000"/>
                </a:solidFill>
                <a:latin typeface="HG丸ｺﾞｼｯｸM-PRO" panose="020F0600000000000000" pitchFamily="50" charset="-128"/>
                <a:ea typeface="HG丸ｺﾞｼｯｸM-PRO" panose="020F0600000000000000" pitchFamily="50" charset="-128"/>
              </a:rPr>
              <a:t>７月８日（土）</a:t>
            </a:r>
            <a:endParaRPr lang="en-US" altLang="ja-JP" sz="1600" b="1" u="sng" dirty="0">
              <a:solidFill>
                <a:srgbClr val="FF0000"/>
              </a:solidFill>
              <a:latin typeface="HG丸ｺﾞｼｯｸM-PRO" panose="020F0600000000000000" pitchFamily="50" charset="-128"/>
              <a:ea typeface="HG丸ｺﾞｼｯｸM-PRO" panose="020F0600000000000000" pitchFamily="50" charset="-128"/>
            </a:endParaRPr>
          </a:p>
          <a:p>
            <a:pPr algn="l"/>
            <a:r>
              <a:rPr lang="ja-JP" altLang="en-US" sz="1600" b="1" u="sng" dirty="0">
                <a:solidFill>
                  <a:srgbClr val="FF0000"/>
                </a:solidFill>
                <a:latin typeface="HG丸ｺﾞｼｯｸM-PRO" panose="020F0600000000000000" pitchFamily="50" charset="-128"/>
                <a:ea typeface="HG丸ｺﾞｼｯｸM-PRO" panose="020F0600000000000000" pitchFamily="50" charset="-128"/>
              </a:rPr>
              <a:t>１０：３０から受付を開始</a:t>
            </a:r>
            <a:r>
              <a:rPr lang="ja-JP" altLang="en-US" sz="1400" b="1" dirty="0">
                <a:latin typeface="HG丸ｺﾞｼｯｸM-PRO" panose="020F0600000000000000" pitchFamily="50" charset="-128"/>
                <a:ea typeface="HG丸ｺﾞｼｯｸM-PRO" panose="020F0600000000000000" pitchFamily="50" charset="-128"/>
              </a:rPr>
              <a:t>します。</a:t>
            </a:r>
            <a:endParaRPr lang="en-US" altLang="ja-JP" sz="1400" b="1" dirty="0">
              <a:latin typeface="HG丸ｺﾞｼｯｸM-PRO" panose="020F0600000000000000" pitchFamily="50" charset="-128"/>
              <a:ea typeface="HG丸ｺﾞｼｯｸM-PRO" panose="020F0600000000000000" pitchFamily="50" charset="-128"/>
            </a:endParaRPr>
          </a:p>
          <a:p>
            <a:pPr algn="l"/>
            <a:r>
              <a:rPr lang="ja-JP" altLang="en-US" sz="1400" b="1" dirty="0">
                <a:latin typeface="HG丸ｺﾞｼｯｸM-PRO" panose="020F0600000000000000" pitchFamily="50" charset="-128"/>
                <a:ea typeface="HG丸ｺﾞｼｯｸM-PRO" panose="020F0600000000000000" pitchFamily="50" charset="-128"/>
              </a:rPr>
              <a:t>また、</a:t>
            </a:r>
            <a:r>
              <a:rPr lang="ja-JP" altLang="en-US" sz="1400" b="1" u="sng" dirty="0">
                <a:solidFill>
                  <a:srgbClr val="FF0000"/>
                </a:solidFill>
                <a:latin typeface="HG丸ｺﾞｼｯｸM-PRO" panose="020F0600000000000000" pitchFamily="50" charset="-128"/>
                <a:ea typeface="HG丸ｺﾞｼｯｸM-PRO" panose="020F0600000000000000" pitchFamily="50" charset="-128"/>
              </a:rPr>
              <a:t>お申し込みはオンラインでの予約</a:t>
            </a:r>
            <a:r>
              <a:rPr lang="ja-JP" altLang="en-US" sz="1400" b="1" dirty="0">
                <a:latin typeface="HG丸ｺﾞｼｯｸM-PRO" panose="020F0600000000000000" pitchFamily="50" charset="-128"/>
                <a:ea typeface="HG丸ｺﾞｼｯｸM-PRO" panose="020F0600000000000000" pitchFamily="50" charset="-128"/>
              </a:rPr>
              <a:t>となりますので、ホームページをご確認ください。</a:t>
            </a:r>
            <a:endParaRPr lang="en-US" altLang="ja-JP" sz="1400" b="1" dirty="0">
              <a:latin typeface="HG丸ｺﾞｼｯｸM-PRO" panose="020F0600000000000000" pitchFamily="50" charset="-128"/>
              <a:ea typeface="HG丸ｺﾞｼｯｸM-PRO" panose="020F0600000000000000" pitchFamily="50" charset="-128"/>
            </a:endParaRPr>
          </a:p>
          <a:p>
            <a:pPr algn="l"/>
            <a:endParaRPr lang="en-US" altLang="ja-JP" sz="1400" b="1" dirty="0">
              <a:latin typeface="HG丸ｺﾞｼｯｸM-PRO" panose="020F0600000000000000" pitchFamily="50" charset="-128"/>
              <a:ea typeface="HG丸ｺﾞｼｯｸM-PRO" panose="020F0600000000000000" pitchFamily="50" charset="-128"/>
            </a:endParaRPr>
          </a:p>
          <a:p>
            <a:pPr algn="l"/>
            <a:r>
              <a:rPr lang="ja-JP" altLang="en-US" sz="1400" b="1" dirty="0">
                <a:latin typeface="HG丸ｺﾞｼｯｸM-PRO" panose="020F0600000000000000" pitchFamily="50" charset="-128"/>
                <a:ea typeface="HG丸ｺﾞｼｯｸM-PRO" panose="020F0600000000000000" pitchFamily="50" charset="-128"/>
              </a:rPr>
              <a:t>ご質問は「にこりんく」までお願いします。</a:t>
            </a:r>
            <a:endParaRPr lang="en-US" altLang="ja-JP" sz="1400" b="1" dirty="0">
              <a:latin typeface="HG丸ｺﾞｼｯｸM-PRO" panose="020F0600000000000000" pitchFamily="50" charset="-128"/>
              <a:ea typeface="HG丸ｺﾞｼｯｸM-PRO" panose="020F0600000000000000" pitchFamily="50" charset="-128"/>
            </a:endParaRPr>
          </a:p>
          <a:p>
            <a:pPr algn="l"/>
            <a:r>
              <a:rPr lang="ja-JP" altLang="en-US" sz="1600" b="1" u="sng" dirty="0">
                <a:solidFill>
                  <a:srgbClr val="FF0000"/>
                </a:solidFill>
                <a:latin typeface="HG丸ｺﾞｼｯｸM-PRO" panose="020F0600000000000000" pitchFamily="50" charset="-128"/>
                <a:ea typeface="HG丸ｺﾞｼｯｸM-PRO" panose="020F0600000000000000" pitchFamily="50" charset="-128"/>
              </a:rPr>
              <a:t>＜電話＞</a:t>
            </a:r>
            <a:r>
              <a:rPr lang="ja-JP" altLang="en-US" sz="1400" b="1" u="sng" dirty="0">
                <a:solidFill>
                  <a:srgbClr val="FF0000"/>
                </a:solidFill>
                <a:latin typeface="HG丸ｺﾞｼｯｸM-PRO" panose="020F0600000000000000" pitchFamily="50" charset="-128"/>
                <a:ea typeface="HG丸ｺﾞｼｯｸM-PRO" panose="020F0600000000000000" pitchFamily="50" charset="-128"/>
              </a:rPr>
              <a:t>０４５－８９８－１６１５</a:t>
            </a:r>
            <a:endParaRPr lang="en-US" altLang="ja-JP" sz="1400" b="1" u="sng" dirty="0">
              <a:solidFill>
                <a:srgbClr val="FF0000"/>
              </a:solidFill>
              <a:latin typeface="HG丸ｺﾞｼｯｸM-PRO" panose="020F0600000000000000" pitchFamily="50" charset="-128"/>
              <a:ea typeface="HG丸ｺﾞｼｯｸM-PRO" panose="020F0600000000000000" pitchFamily="50" charset="-128"/>
            </a:endParaRPr>
          </a:p>
        </p:txBody>
      </p:sp>
      <p:sp>
        <p:nvSpPr>
          <p:cNvPr id="30" name="タイトル 1"/>
          <p:cNvSpPr txBox="1">
            <a:spLocks/>
          </p:cNvSpPr>
          <p:nvPr/>
        </p:nvSpPr>
        <p:spPr>
          <a:xfrm rot="21437353">
            <a:off x="5118317" y="824612"/>
            <a:ext cx="2168533" cy="785724"/>
          </a:xfrm>
          <a:prstGeom prst="rect">
            <a:avLst/>
          </a:prstGeom>
          <a:noFill/>
        </p:spPr>
        <p:txBody>
          <a:bodyPr vert="horz" lIns="36000" tIns="36000" rIns="36000" bIns="3600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000" u="sng" dirty="0">
                <a:solidFill>
                  <a:schemeClr val="bg1"/>
                </a:solidFill>
                <a:latin typeface="HGP創英角ﾎﾟｯﾌﾟ体" panose="040B0A00000000000000" pitchFamily="50" charset="-128"/>
                <a:ea typeface="HGP創英角ﾎﾟｯﾌﾟ体" panose="040B0A00000000000000" pitchFamily="50" charset="-128"/>
              </a:rPr>
              <a:t>Ｉｎ　にこりん</a:t>
            </a:r>
            <a:r>
              <a:rPr lang="ja-JP" altLang="en-US" sz="2000" u="sng" dirty="0" err="1">
                <a:solidFill>
                  <a:schemeClr val="bg1"/>
                </a:solidFill>
                <a:latin typeface="HGP創英角ﾎﾟｯﾌﾟ体" panose="040B0A00000000000000" pitchFamily="50" charset="-128"/>
                <a:ea typeface="HGP創英角ﾎﾟｯﾌﾟ体" panose="040B0A00000000000000" pitchFamily="50" charset="-128"/>
              </a:rPr>
              <a:t>く</a:t>
            </a:r>
            <a:endParaRPr lang="ja-JP" altLang="en-US" sz="2000" u="sng"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31" name="タイトル 1"/>
          <p:cNvSpPr txBox="1">
            <a:spLocks/>
          </p:cNvSpPr>
          <p:nvPr/>
        </p:nvSpPr>
        <p:spPr>
          <a:xfrm>
            <a:off x="141973" y="6966598"/>
            <a:ext cx="3379181" cy="2068128"/>
          </a:xfrm>
          <a:prstGeom prst="rect">
            <a:avLst/>
          </a:prstGeom>
          <a:noFill/>
        </p:spPr>
        <p:txBody>
          <a:bodyPr vert="horz" lIns="36000" tIns="36000" rIns="36000" bIns="36000" rtlCol="0" anchor="ctr">
            <a:normAutofit fontScale="92500" lnSpcReduction="10000"/>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2000" b="1" dirty="0">
                <a:latin typeface="HG丸ｺﾞｼｯｸM-PRO" panose="020F0600000000000000" pitchFamily="50" charset="-128"/>
                <a:ea typeface="HG丸ｺﾞｼｯｸM-PRO" panose="020F0600000000000000" pitchFamily="50" charset="-128"/>
              </a:rPr>
              <a:t>子育て中の再就職について</a:t>
            </a:r>
            <a:endParaRPr lang="en-US" altLang="ja-JP" sz="1500" b="1" dirty="0">
              <a:latin typeface="HG丸ｺﾞｼｯｸM-PRO" panose="020F0600000000000000" pitchFamily="50" charset="-128"/>
              <a:ea typeface="HG丸ｺﾞｼｯｸM-PRO" panose="020F0600000000000000" pitchFamily="50" charset="-128"/>
            </a:endParaRPr>
          </a:p>
          <a:p>
            <a:pPr algn="ctr"/>
            <a:endParaRPr lang="en-US" altLang="ja-JP" sz="500" b="1"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子育てと仕事の</a:t>
            </a:r>
            <a:r>
              <a:rPr lang="ja-JP" altLang="en-US" sz="1400" b="1" dirty="0">
                <a:solidFill>
                  <a:srgbClr val="FF0000"/>
                </a:solidFill>
                <a:latin typeface="HG丸ｺﾞｼｯｸM-PRO" panose="020F0600000000000000" pitchFamily="50" charset="-128"/>
                <a:ea typeface="HG丸ｺﾞｼｯｸM-PRO" panose="020F0600000000000000" pitchFamily="50" charset="-128"/>
              </a:rPr>
              <a:t>両立</a:t>
            </a:r>
            <a:r>
              <a:rPr lang="ja-JP" altLang="en-US" sz="1400" dirty="0">
                <a:latin typeface="HG丸ｺﾞｼｯｸM-PRO" panose="020F0600000000000000" pitchFamily="50" charset="-128"/>
                <a:ea typeface="HG丸ｺﾞｼｯｸM-PRO" panose="020F0600000000000000" pitchFamily="50" charset="-128"/>
              </a:rPr>
              <a:t>や、</a:t>
            </a:r>
            <a:r>
              <a:rPr lang="ja-JP" altLang="en-US" sz="1400" b="1" dirty="0">
                <a:solidFill>
                  <a:srgbClr val="FF0000"/>
                </a:solidFill>
                <a:latin typeface="HG丸ｺﾞｼｯｸM-PRO" panose="020F0600000000000000" pitchFamily="50" charset="-128"/>
                <a:ea typeface="HG丸ｺﾞｼｯｸM-PRO" panose="020F0600000000000000" pitchFamily="50" charset="-128"/>
              </a:rPr>
              <a:t>保育園</a:t>
            </a:r>
            <a:r>
              <a:rPr lang="ja-JP" altLang="en-US" sz="1400" dirty="0">
                <a:latin typeface="HG丸ｺﾞｼｯｸM-PRO" panose="020F0600000000000000" pitchFamily="50" charset="-128"/>
                <a:ea typeface="HG丸ｺﾞｼｯｸM-PRO" panose="020F0600000000000000" pitchFamily="50" charset="-128"/>
              </a:rPr>
              <a:t>と仕事探しのタイミング、</a:t>
            </a:r>
            <a:r>
              <a:rPr lang="ja-JP" altLang="en-US" sz="1400" b="1" dirty="0">
                <a:solidFill>
                  <a:srgbClr val="FF0000"/>
                </a:solidFill>
                <a:latin typeface="HG丸ｺﾞｼｯｸM-PRO" panose="020F0600000000000000" pitchFamily="50" charset="-128"/>
                <a:ea typeface="HG丸ｺﾞｼｯｸM-PRO" panose="020F0600000000000000" pitchFamily="50" charset="-128"/>
              </a:rPr>
              <a:t>扶養範囲</a:t>
            </a:r>
            <a:r>
              <a:rPr lang="ja-JP" altLang="en-US" sz="1400" dirty="0">
                <a:latin typeface="HG丸ｺﾞｼｯｸM-PRO" panose="020F0600000000000000" pitchFamily="50" charset="-128"/>
                <a:ea typeface="HG丸ｺﾞｼｯｸM-PRO" panose="020F0600000000000000" pitchFamily="50" charset="-128"/>
              </a:rPr>
              <a:t>のこと、子育て中の</a:t>
            </a:r>
            <a:r>
              <a:rPr lang="ja-JP" altLang="en-US" sz="1400" b="1" dirty="0">
                <a:solidFill>
                  <a:srgbClr val="FF0000"/>
                </a:solidFill>
                <a:latin typeface="HG丸ｺﾞｼｯｸM-PRO" panose="020F0600000000000000" pitchFamily="50" charset="-128"/>
                <a:ea typeface="HG丸ｺﾞｼｯｸM-PRO" panose="020F0600000000000000" pitchFamily="50" charset="-128"/>
              </a:rPr>
              <a:t>就活のコツ</a:t>
            </a:r>
            <a:r>
              <a:rPr lang="ja-JP" altLang="en-US" sz="1400" dirty="0">
                <a:latin typeface="HG丸ｺﾞｼｯｸM-PRO" panose="020F0600000000000000" pitchFamily="50" charset="-128"/>
                <a:ea typeface="HG丸ｺﾞｼｯｸM-PRO" panose="020F0600000000000000" pitchFamily="50" charset="-128"/>
              </a:rPr>
              <a:t>、応募書類のこと等、幅広くお話しいたします。</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b="1" dirty="0">
                <a:latin typeface="HG丸ｺﾞｼｯｸM-PRO" panose="020F0600000000000000" pitchFamily="50" charset="-128"/>
                <a:ea typeface="HG丸ｺﾞｼｯｸM-PRO" panose="020F0600000000000000" pitchFamily="50" charset="-128"/>
              </a:rPr>
              <a:t>　</a:t>
            </a:r>
            <a:r>
              <a:rPr lang="ja-JP" altLang="en-US" sz="1400" dirty="0">
                <a:latin typeface="HG丸ｺﾞｼｯｸM-PRO" panose="020F0600000000000000" pitchFamily="50" charset="-128"/>
                <a:ea typeface="HG丸ｺﾞｼｯｸM-PRO" panose="020F0600000000000000" pitchFamily="50" charset="-128"/>
              </a:rPr>
              <a:t>セミナー終了後、個別の職業相談の時間枠を３０分（１人まで）設けます</a:t>
            </a:r>
            <a:endParaRPr lang="en-US" altLang="ja-JP" sz="1400" dirty="0">
              <a:latin typeface="HG丸ｺﾞｼｯｸM-PRO" panose="020F0600000000000000" pitchFamily="50" charset="-128"/>
              <a:ea typeface="HG丸ｺﾞｼｯｸM-PRO" panose="020F0600000000000000" pitchFamily="50" charset="-128"/>
            </a:endParaRPr>
          </a:p>
          <a:p>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定員：</a:t>
            </a:r>
            <a:r>
              <a:rPr lang="en-US" altLang="ja-JP" sz="1400" dirty="0">
                <a:latin typeface="HG丸ｺﾞｼｯｸM-PRO" panose="020F0600000000000000" pitchFamily="50" charset="-128"/>
                <a:ea typeface="HG丸ｺﾞｼｯｸM-PRO" panose="020F0600000000000000" pitchFamily="50" charset="-128"/>
              </a:rPr>
              <a:t>14</a:t>
            </a:r>
            <a:r>
              <a:rPr lang="ja-JP" altLang="en-US" sz="1400" dirty="0">
                <a:latin typeface="HG丸ｺﾞｼｯｸM-PRO" panose="020F0600000000000000" pitchFamily="50" charset="-128"/>
                <a:ea typeface="HG丸ｺﾞｼｯｸM-PRO" panose="020F0600000000000000" pitchFamily="50" charset="-128"/>
              </a:rPr>
              <a:t>組</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a:t>
            </a:r>
            <a:endParaRPr lang="en-US" altLang="ja-JP" sz="1400" dirty="0">
              <a:latin typeface="HG丸ｺﾞｼｯｸM-PRO" panose="020F0600000000000000" pitchFamily="50" charset="-128"/>
              <a:ea typeface="HG丸ｺﾞｼｯｸM-PRO" panose="020F0600000000000000" pitchFamily="50" charset="-128"/>
            </a:endParaRPr>
          </a:p>
        </p:txBody>
      </p:sp>
      <p:sp>
        <p:nvSpPr>
          <p:cNvPr id="6" name="角丸四角形 5"/>
          <p:cNvSpPr/>
          <p:nvPr/>
        </p:nvSpPr>
        <p:spPr>
          <a:xfrm>
            <a:off x="5277470" y="1989289"/>
            <a:ext cx="1560910" cy="940259"/>
          </a:xfrm>
          <a:prstGeom prst="roundRect">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7" name="タイトル 1"/>
          <p:cNvSpPr txBox="1">
            <a:spLocks/>
          </p:cNvSpPr>
          <p:nvPr/>
        </p:nvSpPr>
        <p:spPr>
          <a:xfrm>
            <a:off x="5235373" y="1902427"/>
            <a:ext cx="1748084" cy="653349"/>
          </a:xfrm>
          <a:prstGeom prst="rect">
            <a:avLst/>
          </a:prstGeom>
          <a:noFill/>
        </p:spPr>
        <p:txBody>
          <a:bodyPr vert="horz" lIns="36000" tIns="36000" rIns="36000" bIns="36000" rtlCol="0" anchor="ctr">
            <a:noAutofit/>
            <a:scene3d>
              <a:camera prst="orthographicFront">
                <a:rot lat="0" lon="0" rev="0"/>
              </a:camera>
              <a:lightRig rig="threePt" dir="t"/>
            </a:scene3d>
            <a:sp3d>
              <a:bevelT w="0" h="0"/>
            </a:sp3d>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400" dirty="0">
                <a:solidFill>
                  <a:schemeClr val="bg1"/>
                </a:solidFill>
                <a:latin typeface="HGP創英角ｺﾞｼｯｸUB" panose="020B0900000000000000" pitchFamily="50" charset="-128"/>
                <a:ea typeface="HGP創英角ｺﾞｼｯｸUB" panose="020B0900000000000000" pitchFamily="50" charset="-128"/>
              </a:rPr>
              <a:t>子ども連れＯＫ♪</a:t>
            </a:r>
            <a:endParaRPr lang="en-US" altLang="ja-JP" sz="14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37" name="タイトル 1"/>
          <p:cNvSpPr txBox="1">
            <a:spLocks/>
          </p:cNvSpPr>
          <p:nvPr/>
        </p:nvSpPr>
        <p:spPr>
          <a:xfrm>
            <a:off x="5217349" y="2336595"/>
            <a:ext cx="1748084" cy="653349"/>
          </a:xfrm>
          <a:prstGeom prst="rect">
            <a:avLst/>
          </a:prstGeom>
          <a:noFill/>
        </p:spPr>
        <p:txBody>
          <a:bodyPr vert="horz" lIns="36000" tIns="36000" rIns="36000" bIns="36000" rtlCol="0" anchor="ctr">
            <a:noAutofit/>
            <a:scene3d>
              <a:camera prst="orthographicFront">
                <a:rot lat="0" lon="0" rev="0"/>
              </a:camera>
              <a:lightRig rig="threePt" dir="t"/>
            </a:scene3d>
            <a:sp3d>
              <a:bevelT w="0" h="0"/>
            </a:sp3d>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1000" dirty="0">
                <a:solidFill>
                  <a:schemeClr val="bg1"/>
                </a:solidFill>
                <a:latin typeface="HGP創英角ｺﾞｼｯｸUB" panose="020B0900000000000000" pitchFamily="50" charset="-128"/>
                <a:ea typeface="HGP創英角ｺﾞｼｯｸUB" panose="020B0900000000000000" pitchFamily="50" charset="-128"/>
              </a:rPr>
              <a:t>※</a:t>
            </a:r>
            <a:r>
              <a:rPr lang="ja-JP" altLang="en-US" sz="1000" dirty="0">
                <a:solidFill>
                  <a:schemeClr val="bg1"/>
                </a:solidFill>
                <a:latin typeface="HGP創英角ｺﾞｼｯｸUB" panose="020B0900000000000000" pitchFamily="50" charset="-128"/>
                <a:ea typeface="HGP創英角ｺﾞｼｯｸUB" panose="020B0900000000000000" pitchFamily="50" charset="-128"/>
              </a:rPr>
              <a:t>託児はありません。</a:t>
            </a:r>
            <a:endParaRPr lang="en-US" altLang="ja-JP" sz="1000" dirty="0">
              <a:solidFill>
                <a:schemeClr val="bg1"/>
              </a:solidFill>
              <a:latin typeface="HGP創英角ｺﾞｼｯｸUB" panose="020B0900000000000000" pitchFamily="50" charset="-128"/>
              <a:ea typeface="HGP創英角ｺﾞｼｯｸUB" panose="020B0900000000000000" pitchFamily="50" charset="-128"/>
            </a:endParaRPr>
          </a:p>
          <a:p>
            <a:r>
              <a:rPr lang="ja-JP" altLang="en-US" sz="1000" dirty="0">
                <a:solidFill>
                  <a:schemeClr val="bg1"/>
                </a:solidFill>
                <a:latin typeface="HGP創英角ｺﾞｼｯｸUB" panose="020B0900000000000000" pitchFamily="50" charset="-128"/>
                <a:ea typeface="HGP創英角ｺﾞｼｯｸUB" panose="020B0900000000000000" pitchFamily="50" charset="-128"/>
              </a:rPr>
              <a:t>お子様と一緒に受講</a:t>
            </a:r>
            <a:endParaRPr lang="en-US" altLang="ja-JP" sz="1000" dirty="0">
              <a:solidFill>
                <a:schemeClr val="bg1"/>
              </a:solidFill>
              <a:latin typeface="HGP創英角ｺﾞｼｯｸUB" panose="020B0900000000000000" pitchFamily="50" charset="-128"/>
              <a:ea typeface="HGP創英角ｺﾞｼｯｸUB" panose="020B0900000000000000" pitchFamily="50" charset="-128"/>
            </a:endParaRPr>
          </a:p>
          <a:p>
            <a:r>
              <a:rPr lang="ja-JP" altLang="en-US" sz="1000" dirty="0">
                <a:solidFill>
                  <a:schemeClr val="bg1"/>
                </a:solidFill>
                <a:latin typeface="HGP創英角ｺﾞｼｯｸUB" panose="020B0900000000000000" pitchFamily="50" charset="-128"/>
                <a:ea typeface="HGP創英角ｺﾞｼｯｸUB" panose="020B0900000000000000" pitchFamily="50" charset="-128"/>
              </a:rPr>
              <a:t>していただきます</a:t>
            </a:r>
            <a:endParaRPr lang="en-US" altLang="ja-JP" sz="10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38" name="タイトル 1"/>
          <p:cNvSpPr txBox="1">
            <a:spLocks/>
          </p:cNvSpPr>
          <p:nvPr/>
        </p:nvSpPr>
        <p:spPr>
          <a:xfrm>
            <a:off x="117050" y="8706775"/>
            <a:ext cx="3484033" cy="515426"/>
          </a:xfrm>
          <a:prstGeom prst="rect">
            <a:avLst/>
          </a:prstGeom>
          <a:noFill/>
        </p:spPr>
        <p:txBody>
          <a:bodyPr vert="horz" lIns="36000" tIns="36000" rIns="36000" bIns="36000" rtlCol="0" anchor="ctr">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l"/>
            <a:r>
              <a:rPr lang="en-US" altLang="ja-JP" sz="1400" dirty="0">
                <a:solidFill>
                  <a:srgbClr val="FF0000"/>
                </a:solidFill>
                <a:latin typeface="HG丸ｺﾞｼｯｸM-PRO" panose="020F0600000000000000" pitchFamily="50" charset="-128"/>
                <a:ea typeface="HG丸ｺﾞｼｯｸM-PRO" panose="020F0600000000000000" pitchFamily="50" charset="-128"/>
              </a:rPr>
              <a:t>※</a:t>
            </a:r>
            <a:r>
              <a:rPr lang="ja-JP" altLang="en-US" sz="1400" dirty="0">
                <a:solidFill>
                  <a:srgbClr val="FF0000"/>
                </a:solidFill>
                <a:latin typeface="HG丸ｺﾞｼｯｸM-PRO" panose="020F0600000000000000" pitchFamily="50" charset="-128"/>
                <a:ea typeface="HG丸ｺﾞｼｯｸM-PRO" panose="020F0600000000000000" pitchFamily="50" charset="-128"/>
              </a:rPr>
              <a:t>雇用保険受給中の就職活動になります</a:t>
            </a:r>
            <a:endParaRPr lang="en-US" altLang="ja-JP" sz="14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11" name="円形吹き出し 10"/>
          <p:cNvSpPr/>
          <p:nvPr/>
        </p:nvSpPr>
        <p:spPr>
          <a:xfrm>
            <a:off x="2575337" y="6213990"/>
            <a:ext cx="855445" cy="534958"/>
          </a:xfrm>
          <a:prstGeom prst="wedgeEllipseCallout">
            <a:avLst>
              <a:gd name="adj1" fmla="val -60873"/>
              <a:gd name="adj2" fmla="val 27229"/>
            </a:avLst>
          </a:prstGeom>
          <a:solidFill>
            <a:schemeClr val="bg1"/>
          </a:solidFill>
          <a:ln>
            <a:solidFill>
              <a:srgbClr val="FF7C8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100" dirty="0">
                <a:solidFill>
                  <a:srgbClr val="FF7C80"/>
                </a:solidFill>
              </a:rPr>
              <a:t>保育園？扶養？</a:t>
            </a:r>
          </a:p>
        </p:txBody>
      </p:sp>
      <p:pic>
        <p:nvPicPr>
          <p:cNvPr id="32" name="図 3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5665" y="3550768"/>
            <a:ext cx="980169" cy="428898"/>
          </a:xfrm>
          <a:prstGeom prst="rect">
            <a:avLst/>
          </a:prstGeom>
        </p:spPr>
      </p:pic>
      <p:pic>
        <p:nvPicPr>
          <p:cNvPr id="33" name="図 3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05284" y="3672074"/>
            <a:ext cx="365806" cy="375335"/>
          </a:xfrm>
          <a:prstGeom prst="rect">
            <a:avLst/>
          </a:prstGeom>
        </p:spPr>
      </p:pic>
      <p:pic>
        <p:nvPicPr>
          <p:cNvPr id="34" name="図 33"/>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20855" y="3631281"/>
            <a:ext cx="527411" cy="432770"/>
          </a:xfrm>
          <a:prstGeom prst="rect">
            <a:avLst/>
          </a:prstGeom>
        </p:spPr>
      </p:pic>
    </p:spTree>
    <p:extLst>
      <p:ext uri="{BB962C8B-B14F-4D97-AF65-F5344CB8AC3E}">
        <p14:creationId xmlns:p14="http://schemas.microsoft.com/office/powerpoint/2010/main" val="387299499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513</TotalTime>
  <Words>354</Words>
  <Application>Microsoft Office PowerPoint</Application>
  <PresentationFormat>画面に合わせる (4:3)</PresentationFormat>
  <Paragraphs>43</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HGP創英角ｺﾞｼｯｸUB</vt:lpstr>
      <vt:lpstr>HGP創英角ﾎﾟｯﾌﾟ体</vt:lpstr>
      <vt:lpstr>HG丸ｺﾞｼｯｸM-PRO</vt:lpstr>
      <vt:lpstr>Arial</vt:lpstr>
      <vt:lpstr>Calibri</vt:lpstr>
      <vt:lpstr>Office ​​テーマ</vt:lpstr>
      <vt:lpstr>を開催します !</vt:lpstr>
    </vt:vector>
  </TitlesOfParts>
  <Company>厚生労働省職業安定局</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マザーズハローワークを出前！</dc:title>
  <dc:creator>ハローワークシステム</dc:creator>
  <cp:lastModifiedBy>PCUSER22</cp:lastModifiedBy>
  <cp:revision>69</cp:revision>
  <cp:lastPrinted>2018-04-17T04:09:46Z</cp:lastPrinted>
  <dcterms:created xsi:type="dcterms:W3CDTF">2018-04-12T04:47:57Z</dcterms:created>
  <dcterms:modified xsi:type="dcterms:W3CDTF">2023-07-14T07:31:49Z</dcterms:modified>
</cp:coreProperties>
</file>